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7" r:id="rId9"/>
    <p:sldId id="273" r:id="rId10"/>
    <p:sldId id="274" r:id="rId11"/>
    <p:sldId id="275" r:id="rId12"/>
    <p:sldId id="276" r:id="rId13"/>
    <p:sldId id="27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9E7A"/>
    <a:srgbClr val="D3C0A9"/>
    <a:srgbClr val="D8C7B2"/>
    <a:srgbClr val="E9DFD3"/>
    <a:srgbClr val="C3A887"/>
    <a:srgbClr val="B99973"/>
    <a:srgbClr val="927148"/>
    <a:srgbClr val="B49268"/>
    <a:srgbClr val="DBCBB7"/>
    <a:srgbClr val="D6B9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60281C-730B-EE4E-AB4D-954F25BEBB21}" v="59" dt="2024-06-15T13:52:29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1" autoAdjust="0"/>
    <p:restoredTop sz="95234" autoAdjust="0"/>
  </p:normalViewPr>
  <p:slideViewPr>
    <p:cSldViewPr snapToGrid="0">
      <p:cViewPr varScale="1">
        <p:scale>
          <a:sx n="155" d="100"/>
          <a:sy n="155" d="100"/>
        </p:scale>
        <p:origin x="81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6/19/2024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unch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9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anchor="ctr" anchorCtr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anchor="b"/>
          <a:lstStyle>
            <a:lvl1pPr>
              <a:defRPr lang="en-US" sz="3200" cap="all" spc="200" baseline="0" dirty="0"/>
            </a:lvl1pPr>
          </a:lstStyle>
          <a:p>
            <a:pPr marL="0" lvl="0"/>
            <a:r>
              <a:rPr lang="en-US" dirty="0"/>
              <a:t>Click to add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anchor="t"/>
          <a:lstStyle>
            <a:lvl1pPr marL="0" indent="0">
              <a:buNone/>
              <a:defRPr lang="en-US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 dirty="0"/>
              <a:t>Click to add name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5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64" r:id="rId11"/>
    <p:sldLayoutId id="2147483658" r:id="rId12"/>
    <p:sldLayoutId id="2147483659" r:id="rId13"/>
    <p:sldLayoutId id="2147483660" r:id="rId14"/>
    <p:sldLayoutId id="2147483661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32" y="1146049"/>
            <a:ext cx="5278514" cy="2670048"/>
          </a:xfrm>
        </p:spPr>
        <p:txBody>
          <a:bodyPr/>
          <a:lstStyle/>
          <a:p>
            <a:r>
              <a:rPr lang="en-US" dirty="0"/>
              <a:t>Traffic accidents data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332" y="4575049"/>
            <a:ext cx="5278514" cy="761999"/>
          </a:xfrm>
        </p:spPr>
        <p:txBody>
          <a:bodyPr/>
          <a:lstStyle/>
          <a:p>
            <a:r>
              <a:rPr lang="en-US" sz="1600" dirty="0"/>
              <a:t>By George </a:t>
            </a:r>
            <a:r>
              <a:rPr lang="en-US" sz="1600" dirty="0" err="1"/>
              <a:t>Biotakis</a:t>
            </a:r>
            <a:r>
              <a:rPr lang="en-US" sz="1600" dirty="0"/>
              <a:t>, Dimitra </a:t>
            </a:r>
            <a:r>
              <a:rPr lang="en-US" sz="1600" dirty="0" err="1"/>
              <a:t>Kiatou</a:t>
            </a:r>
            <a:r>
              <a:rPr lang="en-US" sz="1600" dirty="0"/>
              <a:t>, Paschalis </a:t>
            </a:r>
            <a:r>
              <a:rPr lang="en-US" sz="1600" dirty="0" err="1"/>
              <a:t>Tsiakiris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A9849-DDAC-4E88-7D77-4E5750F2406C}"/>
              </a:ext>
            </a:extLst>
          </p:cNvPr>
          <p:cNvSpPr txBox="1"/>
          <p:nvPr/>
        </p:nvSpPr>
        <p:spPr>
          <a:xfrm>
            <a:off x="6096000" y="6051541"/>
            <a:ext cx="590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R" b="1" dirty="0"/>
              <a:t>Addis Ababa, Ethiopia</a:t>
            </a:r>
          </a:p>
        </p:txBody>
      </p:sp>
      <p:pic>
        <p:nvPicPr>
          <p:cNvPr id="9" name="Picture Placeholder 8" descr="A city with a body of water&#10;&#10;Description automatically generated">
            <a:extLst>
              <a:ext uri="{FF2B5EF4-FFF2-40B4-BE49-F238E27FC236}">
                <a16:creationId xmlns:a16="http://schemas.microsoft.com/office/drawing/2014/main" id="{6F5B486B-CA8E-8F4A-08E7-54EDC47F36D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9270" r="19270"/>
          <a:stretch>
            <a:fillRect/>
          </a:stretch>
        </p:blipFill>
        <p:spPr>
          <a:xfrm>
            <a:off x="6374156" y="437127"/>
            <a:ext cx="5424143" cy="5341373"/>
          </a:xfrm>
        </p:spPr>
      </p:pic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AE5A9-C9EE-4D23-9586-528203CA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Traffic accidents data analysis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15162-EA7B-4AF6-9C08-B145E8FA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8D9BEC68-F067-E047-8277-5EBA3030A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Proposals</a:t>
            </a:r>
            <a:endParaRPr lang="en-GB" dirty="0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324AB16D-09AD-64D0-218C-CB8394E18E3C}"/>
              </a:ext>
            </a:extLst>
          </p:cNvPr>
          <p:cNvSpPr/>
          <p:nvPr/>
        </p:nvSpPr>
        <p:spPr>
          <a:xfrm>
            <a:off x="4350404" y="2312233"/>
            <a:ext cx="3491191" cy="3499339"/>
          </a:xfrm>
          <a:prstGeom prst="rect">
            <a:avLst/>
          </a:prstGeom>
          <a:solidFill>
            <a:srgbClr val="D3C0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902E7F9E-25D9-9AE5-2EE4-1C5B310376C8}"/>
              </a:ext>
            </a:extLst>
          </p:cNvPr>
          <p:cNvSpPr/>
          <p:nvPr/>
        </p:nvSpPr>
        <p:spPr>
          <a:xfrm>
            <a:off x="8357263" y="2312232"/>
            <a:ext cx="3375454" cy="3499339"/>
          </a:xfrm>
          <a:prstGeom prst="rect">
            <a:avLst/>
          </a:prstGeom>
          <a:solidFill>
            <a:srgbClr val="E9DFD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Ορθογώνιο 16">
            <a:extLst>
              <a:ext uri="{FF2B5EF4-FFF2-40B4-BE49-F238E27FC236}">
                <a16:creationId xmlns:a16="http://schemas.microsoft.com/office/drawing/2014/main" id="{FBF0ADB9-1230-AFFD-39B2-962ED0FA9286}"/>
              </a:ext>
            </a:extLst>
          </p:cNvPr>
          <p:cNvSpPr/>
          <p:nvPr/>
        </p:nvSpPr>
        <p:spPr>
          <a:xfrm>
            <a:off x="416795" y="2312231"/>
            <a:ext cx="3375454" cy="3499339"/>
          </a:xfrm>
          <a:prstGeom prst="rect">
            <a:avLst/>
          </a:prstGeom>
          <a:solidFill>
            <a:srgbClr val="BC9E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 Placeholder 64">
            <a:extLst>
              <a:ext uri="{FF2B5EF4-FFF2-40B4-BE49-F238E27FC236}">
                <a16:creationId xmlns:a16="http://schemas.microsoft.com/office/drawing/2014/main" id="{141D55B5-4827-B97D-5598-C122255EF050}"/>
              </a:ext>
            </a:extLst>
          </p:cNvPr>
          <p:cNvSpPr txBox="1">
            <a:spLocks/>
          </p:cNvSpPr>
          <p:nvPr/>
        </p:nvSpPr>
        <p:spPr>
          <a:xfrm>
            <a:off x="767274" y="2312234"/>
            <a:ext cx="2674496" cy="726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REGULATE TRAFFIC CONGESTION IN</a:t>
            </a:r>
          </a:p>
        </p:txBody>
      </p:sp>
      <p:sp>
        <p:nvSpPr>
          <p:cNvPr id="19" name="Θέση κειμένου 6">
            <a:extLst>
              <a:ext uri="{FF2B5EF4-FFF2-40B4-BE49-F238E27FC236}">
                <a16:creationId xmlns:a16="http://schemas.microsoft.com/office/drawing/2014/main" id="{702B0BF5-33D2-7027-5698-E2D1D5013213}"/>
              </a:ext>
            </a:extLst>
          </p:cNvPr>
          <p:cNvSpPr txBox="1">
            <a:spLocks/>
          </p:cNvSpPr>
          <p:nvPr/>
        </p:nvSpPr>
        <p:spPr>
          <a:xfrm>
            <a:off x="624743" y="3107474"/>
            <a:ext cx="2775786" cy="22890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of public transportation means</a:t>
            </a:r>
          </a:p>
          <a:p>
            <a:pPr marL="285750" indent="-28575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Traffic police control</a:t>
            </a:r>
          </a:p>
          <a:p>
            <a:pPr marL="285750" indent="-28575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Adjust traffic lights to match congestion</a:t>
            </a:r>
          </a:p>
          <a:p>
            <a:pPr marL="285750" indent="-285750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Lower speed limit</a:t>
            </a:r>
          </a:p>
          <a:p>
            <a:endParaRPr lang="en-GB" dirty="0"/>
          </a:p>
        </p:txBody>
      </p:sp>
      <p:sp>
        <p:nvSpPr>
          <p:cNvPr id="20" name="Text Placeholder 68">
            <a:extLst>
              <a:ext uri="{FF2B5EF4-FFF2-40B4-BE49-F238E27FC236}">
                <a16:creationId xmlns:a16="http://schemas.microsoft.com/office/drawing/2014/main" id="{502A5F4B-CA9F-50D7-4F76-33D67508FEB0}"/>
              </a:ext>
            </a:extLst>
          </p:cNvPr>
          <p:cNvSpPr txBox="1">
            <a:spLocks/>
          </p:cNvSpPr>
          <p:nvPr/>
        </p:nvSpPr>
        <p:spPr>
          <a:xfrm>
            <a:off x="4940589" y="2331187"/>
            <a:ext cx="2184269" cy="7762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PROMOTE DRIVING EDUCATION</a:t>
            </a:r>
          </a:p>
        </p:txBody>
      </p:sp>
      <p:sp>
        <p:nvSpPr>
          <p:cNvPr id="21" name="Text Placeholder 69">
            <a:extLst>
              <a:ext uri="{FF2B5EF4-FFF2-40B4-BE49-F238E27FC236}">
                <a16:creationId xmlns:a16="http://schemas.microsoft.com/office/drawing/2014/main" id="{9F3197B6-9119-1A70-FB3B-B5E1E4D8E431}"/>
              </a:ext>
            </a:extLst>
          </p:cNvPr>
          <p:cNvSpPr txBox="1">
            <a:spLocks/>
          </p:cNvSpPr>
          <p:nvPr/>
        </p:nvSpPr>
        <p:spPr>
          <a:xfrm>
            <a:off x="4549439" y="3063254"/>
            <a:ext cx="2966565" cy="24507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Driving education  through school classes</a:t>
            </a:r>
          </a:p>
          <a:p>
            <a:pPr marL="285750" indent="-285750"/>
            <a:r>
              <a:rPr lang="en-US" sz="1600" dirty="0"/>
              <a:t>Advertising campaigns (Present Statistics)</a:t>
            </a:r>
          </a:p>
          <a:p>
            <a:pPr marL="285750" indent="-285750"/>
            <a:r>
              <a:rPr lang="en-US" sz="1600" dirty="0"/>
              <a:t>Free seminars</a:t>
            </a:r>
          </a:p>
          <a:p>
            <a:pPr marL="285750" indent="-285750"/>
            <a:r>
              <a:rPr lang="en-US" sz="1600" dirty="0"/>
              <a:t>Obligation for companies to educate their staff</a:t>
            </a:r>
          </a:p>
        </p:txBody>
      </p:sp>
      <p:sp>
        <p:nvSpPr>
          <p:cNvPr id="22" name="Text Placeholder 70">
            <a:extLst>
              <a:ext uri="{FF2B5EF4-FFF2-40B4-BE49-F238E27FC236}">
                <a16:creationId xmlns:a16="http://schemas.microsoft.com/office/drawing/2014/main" id="{B6EDF218-9A42-45B9-33DA-ABBC3F4764C9}"/>
              </a:ext>
            </a:extLst>
          </p:cNvPr>
          <p:cNvSpPr txBox="1">
            <a:spLocks/>
          </p:cNvSpPr>
          <p:nvPr/>
        </p:nvSpPr>
        <p:spPr>
          <a:xfrm>
            <a:off x="9115699" y="2369325"/>
            <a:ext cx="1733000" cy="611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/>
              <a:t>JUNCTION REFORM</a:t>
            </a:r>
          </a:p>
        </p:txBody>
      </p:sp>
      <p:sp>
        <p:nvSpPr>
          <p:cNvPr id="23" name="Text Placeholder 71">
            <a:extLst>
              <a:ext uri="{FF2B5EF4-FFF2-40B4-BE49-F238E27FC236}">
                <a16:creationId xmlns:a16="http://schemas.microsoft.com/office/drawing/2014/main" id="{4B379CDD-BAC6-F855-52BC-A28DBC7DB762}"/>
              </a:ext>
            </a:extLst>
          </p:cNvPr>
          <p:cNvSpPr txBox="1">
            <a:spLocks/>
          </p:cNvSpPr>
          <p:nvPr/>
        </p:nvSpPr>
        <p:spPr>
          <a:xfrm>
            <a:off x="8635518" y="3120328"/>
            <a:ext cx="2693363" cy="23365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1600" dirty="0"/>
              <a:t>Wider roads </a:t>
            </a:r>
          </a:p>
          <a:p>
            <a:pPr marL="285750" indent="-285750"/>
            <a:r>
              <a:rPr lang="en-US" sz="1600" dirty="0"/>
              <a:t>Traffic lights and warning signs.</a:t>
            </a:r>
          </a:p>
          <a:p>
            <a:pPr marL="285750" indent="-285750"/>
            <a:r>
              <a:rPr lang="en-US" sz="1600" dirty="0"/>
              <a:t>Caution through traffic billboards</a:t>
            </a:r>
            <a:endParaRPr lang="el-GR" sz="1600" dirty="0"/>
          </a:p>
          <a:p>
            <a:pPr marL="285750" indent="-285750"/>
            <a:r>
              <a:rPr lang="en-US" sz="1600" dirty="0"/>
              <a:t>Bolder lines</a:t>
            </a:r>
            <a:endParaRPr lang="el-GR" sz="1600" dirty="0"/>
          </a:p>
          <a:p>
            <a:pPr marL="285750" indent="-285750"/>
            <a:endParaRPr lang="en-US" sz="1200" dirty="0"/>
          </a:p>
          <a:p>
            <a:pPr marL="285750" indent="-285750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2752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1F92B90-FD10-47FA-922C-60FD7F0E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448" y="1953722"/>
            <a:ext cx="3097320" cy="978408"/>
          </a:xfrm>
        </p:spPr>
        <p:txBody>
          <a:bodyPr anchor="ctr">
            <a:normAutofit/>
          </a:bodyPr>
          <a:lstStyle/>
          <a:p>
            <a:r>
              <a:rPr lang="en-US" sz="2800" dirty="0"/>
              <a:t>Thank you!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6962E-1AC0-4AE8-9E04-6FECBB9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Traffic accidents data analysis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EF685-39C2-409F-97E3-2C4713F2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91729D4-A164-47A3-830D-E792BCE699E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3" name="Picture 12" descr="A screenshot of a qr code&#10;&#10;Description automatically generated">
            <a:extLst>
              <a:ext uri="{FF2B5EF4-FFF2-40B4-BE49-F238E27FC236}">
                <a16:creationId xmlns:a16="http://schemas.microsoft.com/office/drawing/2014/main" id="{D79ACE8A-3D6B-4029-42D4-41CF991B3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" y="2857047"/>
            <a:ext cx="3156862" cy="3161457"/>
          </a:xfrm>
          <a:prstGeom prst="rect">
            <a:avLst/>
          </a:prstGeom>
        </p:spPr>
      </p:pic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8BCCB615-A8C7-5007-3BCA-5AB13502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168" y="2857047"/>
            <a:ext cx="3458138" cy="3161457"/>
          </a:xfrm>
          <a:prstGeom prst="rect">
            <a:avLst/>
          </a:prstGeom>
        </p:spPr>
      </p:pic>
      <p:pic>
        <p:nvPicPr>
          <p:cNvPr id="19" name="Picture 18" descr="A screenshot of a qr code&#10;&#10;Description automatically generated">
            <a:extLst>
              <a:ext uri="{FF2B5EF4-FFF2-40B4-BE49-F238E27FC236}">
                <a16:creationId xmlns:a16="http://schemas.microsoft.com/office/drawing/2014/main" id="{6F465CD2-749B-18EE-8442-B2C668DC9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116" y="2857047"/>
            <a:ext cx="3296649" cy="3260941"/>
          </a:xfrm>
          <a:prstGeom prst="rect">
            <a:avLst/>
          </a:prstGeom>
        </p:spPr>
      </p:pic>
      <p:pic>
        <p:nvPicPr>
          <p:cNvPr id="29" name="Picture 28" descr="A highway with lights on it&#10;&#10;Description automatically generated with medium confidence">
            <a:extLst>
              <a:ext uri="{FF2B5EF4-FFF2-40B4-BE49-F238E27FC236}">
                <a16:creationId xmlns:a16="http://schemas.microsoft.com/office/drawing/2014/main" id="{BD033F22-71F1-DF44-CAAE-AEE60B721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0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0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3F083B8-4B95-4C15-B710-4BC526A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7452" y="-238730"/>
            <a:ext cx="4694420" cy="1124392"/>
          </a:xfrm>
        </p:spPr>
        <p:txBody>
          <a:bodyPr/>
          <a:lstStyle/>
          <a:p>
            <a:r>
              <a:rPr lang="en-US" dirty="0"/>
              <a:t> CONTENTS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E3964-EE54-4BDC-A0A3-DC7D197FF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4839" y="1052413"/>
            <a:ext cx="4694420" cy="5137186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Introduction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About Addis Ababa, Ethiopia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About Dataset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Accident data graphs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Demographic data graphs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Infrastructure data graphs and accidents causes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Our Proposals​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BF0FB-0046-4D3C-AC29-2382CF05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Traffic accidents data analysis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8B396EA2-87A9-49C1-BCCC-F8C1867D92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925312" y="1269674"/>
            <a:ext cx="5913120" cy="45215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E626F-057D-4E99-A748-F977659F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12083"/>
            <a:ext cx="5715000" cy="52705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000" y="3527368"/>
            <a:ext cx="9766300" cy="2578213"/>
          </a:xfrm>
        </p:spPr>
        <p:txBody>
          <a:bodyPr/>
          <a:lstStyle/>
          <a:p>
            <a:pPr algn="just"/>
            <a:endParaRPr lang="en-GB" sz="1600" b="0" i="0" u="none" strike="noStrike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Awareness: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Shine a light on traffic accidents in our city.</a:t>
            </a:r>
          </a:p>
          <a:p>
            <a:pPr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</a:rPr>
              <a:t>Accident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 Insights: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Identify high-risk areas and factors to inform better decisions.</a:t>
            </a:r>
          </a:p>
          <a:p>
            <a:pPr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</a:rPr>
              <a:t>Safety Advocacy: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 Advocate for targeted improvements in </a:t>
            </a:r>
            <a:r>
              <a:rPr lang="en-GB" sz="1600" dirty="0">
                <a:solidFill>
                  <a:srgbClr val="000000"/>
                </a:solidFill>
              </a:rPr>
              <a:t>urban infrastructure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, saving lives.</a:t>
            </a:r>
          </a:p>
          <a:p>
            <a:pPr algn="just">
              <a:lnSpc>
                <a:spcPct val="250000"/>
              </a:lnSpc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This data analysis empowers us to create a safer Addis Ababa.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endParaRPr lang="en-GB" dirty="0">
              <a:solidFill>
                <a:srgbClr val="000000"/>
              </a:solidFill>
              <a:latin typeface="-webkit-standard"/>
            </a:endParaRP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6867"/>
            <a:ext cx="4114800" cy="365125"/>
          </a:xfrm>
        </p:spPr>
        <p:txBody>
          <a:bodyPr/>
          <a:lstStyle/>
          <a:p>
            <a:r>
              <a:rPr lang="en-US" dirty="0"/>
              <a:t>Traffic accidents data analysis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A9A9D-B9CD-7B18-D491-6E400CB6EFC2}"/>
              </a:ext>
            </a:extLst>
          </p:cNvPr>
          <p:cNvSpPr txBox="1"/>
          <p:nvPr/>
        </p:nvSpPr>
        <p:spPr>
          <a:xfrm>
            <a:off x="6096000" y="1234465"/>
            <a:ext cx="56261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Traffic accidents cast a shadow over Addis Ababa's busy streets. 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In this case study,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AccidentShield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Analytics, our company, aims to help the Municipality of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Adidis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Ababa to decrease traffic accidents in the vast capital area.</a:t>
            </a:r>
          </a:p>
          <a:p>
            <a:pPr algn="l"/>
            <a:endParaRPr lang="en-GB" sz="14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23" name="Picture 22" descr="A close-up of a red triangle&#10;&#10;Description automatically generated">
            <a:extLst>
              <a:ext uri="{FF2B5EF4-FFF2-40B4-BE49-F238E27FC236}">
                <a16:creationId xmlns:a16="http://schemas.microsoft.com/office/drawing/2014/main" id="{9F76AF02-97FC-8292-6F1D-238DFD94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6550"/>
            <a:ext cx="5433357" cy="29400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7C122A-1B47-9426-6F07-BDA9B3AB81F8}"/>
              </a:ext>
            </a:extLst>
          </p:cNvPr>
          <p:cNvSpPr txBox="1"/>
          <p:nvPr/>
        </p:nvSpPr>
        <p:spPr>
          <a:xfrm>
            <a:off x="381000" y="3581401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/>
              <a:t>Goals of this analysis: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90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7DBE8E2-71E9-40A8-B25F-2D4F23E7668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598402" y="598401"/>
            <a:ext cx="9645056" cy="5661198"/>
          </a:xfr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3413C595-4D01-4997-9A0A-E7606687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78" y="1463040"/>
            <a:ext cx="6022021" cy="1424771"/>
          </a:xfrm>
        </p:spPr>
        <p:txBody>
          <a:bodyPr/>
          <a:lstStyle/>
          <a:p>
            <a:r>
              <a:rPr lang="en-US"/>
              <a:t>About ADDIS ABABA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D3E7A5-4BD8-44AD-B116-D2CED7043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69979" y="2887811"/>
            <a:ext cx="6022021" cy="2531533"/>
          </a:xfrm>
        </p:spPr>
        <p:txBody>
          <a:bodyPr/>
          <a:lstStyle/>
          <a:p>
            <a:r>
              <a:rPr lang="en-US" dirty="0"/>
              <a:t>Addis Ababa, Ethiopia's capital, sits perched high on a plateau, earning it the nickname "Africa's highest capital." A bustling metropolis with 4 million inhabitants</a:t>
            </a:r>
            <a:r>
              <a:rPr lang="el-GR" dirty="0"/>
              <a:t> ,</a:t>
            </a:r>
            <a:r>
              <a:rPr lang="en-US" dirty="0"/>
              <a:t>stretching for 527</a:t>
            </a:r>
            <a:r>
              <a:rPr lang="el-GR" dirty="0"/>
              <a:t> </a:t>
            </a:r>
            <a:r>
              <a:rPr lang="en-US" dirty="0"/>
              <a:t>km², it's known for its vibrant markets, historic landmarks, and role as the political center of the continent.</a:t>
            </a:r>
          </a:p>
        </p:txBody>
      </p:sp>
    </p:spTree>
    <p:extLst>
      <p:ext uri="{BB962C8B-B14F-4D97-AF65-F5344CB8AC3E}">
        <p14:creationId xmlns:p14="http://schemas.microsoft.com/office/powerpoint/2010/main" val="39931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40D3CB1-60FB-44E7-A807-4460AFAD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431"/>
            <a:ext cx="10515600" cy="726137"/>
          </a:xfrm>
        </p:spPr>
        <p:txBody>
          <a:bodyPr/>
          <a:lstStyle/>
          <a:p>
            <a:pPr algn="ctr"/>
            <a:r>
              <a:rPr lang="en-US" dirty="0"/>
              <a:t>ABOUT DATASET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AE5A9-C9EE-4D23-9586-528203CA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Traffic accidents data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15162-EA7B-4AF6-9C08-B145E8FA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38E4F5-D8ED-4906-0275-15C869909D1D}"/>
              </a:ext>
            </a:extLst>
          </p:cNvPr>
          <p:cNvSpPr txBox="1"/>
          <p:nvPr/>
        </p:nvSpPr>
        <p:spPr>
          <a:xfrm>
            <a:off x="5731033" y="1517229"/>
            <a:ext cx="613639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u="sng" dirty="0"/>
              <a:t>We have split the dataset in 3 categories:</a:t>
            </a:r>
            <a:endParaRPr lang="en-GR" dirty="0"/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R" dirty="0"/>
              <a:t>Accidents data (e.g. day, hour, type of vehicle etc)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R" dirty="0"/>
              <a:t>Demographic data (e.g. education level, sex of casualty etc)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GR" dirty="0"/>
              <a:t>Infrastructure data (e.g. types of junctions, areas etc)</a:t>
            </a:r>
          </a:p>
          <a:p>
            <a:endParaRPr lang="en-G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CD5394-F01A-9CED-EDE9-BD46C53799DF}"/>
              </a:ext>
            </a:extLst>
          </p:cNvPr>
          <p:cNvSpPr txBox="1"/>
          <p:nvPr/>
        </p:nvSpPr>
        <p:spPr>
          <a:xfrm>
            <a:off x="6295340" y="4376786"/>
            <a:ext cx="188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b="1" i="1" u="sng" dirty="0"/>
              <a:t>Total Accidents                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00F039-5D50-A2D2-57CA-B347E139FE79}"/>
              </a:ext>
            </a:extLst>
          </p:cNvPr>
          <p:cNvSpPr txBox="1"/>
          <p:nvPr/>
        </p:nvSpPr>
        <p:spPr>
          <a:xfrm>
            <a:off x="8610600" y="4376786"/>
            <a:ext cx="176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R" b="1" i="1" u="sng" dirty="0"/>
              <a:t>Total Casualties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331E69-0EC9-5DB5-BCC3-F02CC57C47B8}"/>
              </a:ext>
            </a:extLst>
          </p:cNvPr>
          <p:cNvSpPr txBox="1"/>
          <p:nvPr/>
        </p:nvSpPr>
        <p:spPr>
          <a:xfrm>
            <a:off x="6628163" y="5221027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sz="3200" b="1" i="1" dirty="0">
                <a:latin typeface="+mj-lt"/>
                <a:cs typeface="ADLaM Display" panose="020F0502020204030204" pitchFamily="34" charset="0"/>
              </a:rPr>
              <a:t>12K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C19F5A-1A9C-1B79-F8BE-F727B4EF9F46}"/>
              </a:ext>
            </a:extLst>
          </p:cNvPr>
          <p:cNvSpPr txBox="1"/>
          <p:nvPr/>
        </p:nvSpPr>
        <p:spPr>
          <a:xfrm>
            <a:off x="8994021" y="5229818"/>
            <a:ext cx="805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sz="3200" b="1" i="1" dirty="0">
                <a:latin typeface="+mj-lt"/>
                <a:ea typeface="ADLaM Display" panose="02010000000000000000" pitchFamily="2" charset="77"/>
                <a:cs typeface="ADLaM Display" panose="02010000000000000000" pitchFamily="2" charset="77"/>
              </a:rPr>
              <a:t>19K</a:t>
            </a: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147E5739-47F1-4FD2-BA97-7D9D52239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8788"/>
            <a:ext cx="3762285" cy="1890016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E644B027-AADB-49E1-9FB1-65D6DC80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04893"/>
            <a:ext cx="3778194" cy="250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7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40D3CB1-60FB-44E7-A807-4460AFAD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431"/>
            <a:ext cx="10515600" cy="726137"/>
          </a:xfrm>
        </p:spPr>
        <p:txBody>
          <a:bodyPr/>
          <a:lstStyle/>
          <a:p>
            <a:pPr algn="ctr"/>
            <a:r>
              <a:rPr lang="en-US" dirty="0"/>
              <a:t>ACCIDENT DATA GRAPHS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AE5A9-C9EE-4D23-9586-528203CA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Traffic accidents data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15162-EA7B-4AF6-9C08-B145E8FA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 descr="A graph with numbers and text&#10;&#10;Description automatically generated">
            <a:extLst>
              <a:ext uri="{FF2B5EF4-FFF2-40B4-BE49-F238E27FC236}">
                <a16:creationId xmlns:a16="http://schemas.microsoft.com/office/drawing/2014/main" id="{0AF7B0B9-FB04-657E-046E-DDE4904B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42" y="3429000"/>
            <a:ext cx="3799395" cy="2851489"/>
          </a:xfrm>
          <a:prstGeom prst="rect">
            <a:avLst/>
          </a:prstGeom>
        </p:spPr>
      </p:pic>
      <p:pic>
        <p:nvPicPr>
          <p:cNvPr id="13" name="Picture 12" descr="A graph showing a line of accident&#10;&#10;Description automatically generated">
            <a:extLst>
              <a:ext uri="{FF2B5EF4-FFF2-40B4-BE49-F238E27FC236}">
                <a16:creationId xmlns:a16="http://schemas.microsoft.com/office/drawing/2014/main" id="{A08CF5F6-8FEA-7BF5-72B9-ED04AE6D0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086" y="1651979"/>
            <a:ext cx="6980506" cy="17770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A849CF-DA18-2BB9-7184-90BD62A36FA2}"/>
              </a:ext>
            </a:extLst>
          </p:cNvPr>
          <p:cNvSpPr txBox="1"/>
          <p:nvPr/>
        </p:nvSpPr>
        <p:spPr>
          <a:xfrm>
            <a:off x="528527" y="1755971"/>
            <a:ext cx="4034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Main Numeric factor </a:t>
            </a:r>
            <a:r>
              <a:rPr lang="en-US" dirty="0"/>
              <a:t>: Number of accidents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Factors plotted against </a:t>
            </a:r>
            <a:r>
              <a:rPr lang="en-US" dirty="0"/>
              <a:t>: Hour and Day of the accident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3174C-FB3F-EFF1-45EA-14C9F34C727A}"/>
              </a:ext>
            </a:extLst>
          </p:cNvPr>
          <p:cNvSpPr txBox="1"/>
          <p:nvPr/>
        </p:nvSpPr>
        <p:spPr>
          <a:xfrm>
            <a:off x="4774222" y="3647587"/>
            <a:ext cx="72624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Peak working hours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b="1" dirty="0"/>
              <a:t>accident increase </a:t>
            </a:r>
            <a:r>
              <a:rPr lang="en-US" sz="1600" dirty="0"/>
              <a:t>: 8:00 a.m. / 17:00 p.m.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Lesser working hours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b="1" dirty="0"/>
              <a:t>accident decrease </a:t>
            </a:r>
            <a:r>
              <a:rPr lang="en-US" sz="1600" dirty="0"/>
              <a:t>:  after 17:00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Accident appearance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b="1" dirty="0">
                <a:sym typeface="Wingdings" panose="05000000000000000000" pitchFamily="2" charset="2"/>
              </a:rPr>
              <a:t>Roughly steady </a:t>
            </a:r>
            <a:r>
              <a:rPr lang="en-US" sz="1600" dirty="0">
                <a:sym typeface="Wingdings" panose="05000000000000000000" pitchFamily="2" charset="2"/>
              </a:rPr>
              <a:t>on weekdays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ym typeface="Wingdings" panose="05000000000000000000" pitchFamily="2" charset="2"/>
              </a:rPr>
              <a:t>Sudden</a:t>
            </a:r>
            <a:r>
              <a:rPr lang="en-GB" sz="1600" b="1" dirty="0">
                <a:sym typeface="Wingdings" panose="05000000000000000000" pitchFamily="2" charset="2"/>
              </a:rPr>
              <a:t> increase </a:t>
            </a:r>
            <a:r>
              <a:rPr lang="en-GB" sz="1600" dirty="0">
                <a:sym typeface="Wingdings" panose="05000000000000000000" pitchFamily="2" charset="2"/>
              </a:rPr>
              <a:t>on Friday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Sudden</a:t>
            </a:r>
            <a:r>
              <a:rPr lang="en-GB" sz="1600" b="1" dirty="0">
                <a:sym typeface="Wingdings" panose="05000000000000000000" pitchFamily="2" charset="2"/>
              </a:rPr>
              <a:t> decrease</a:t>
            </a:r>
            <a:r>
              <a:rPr lang="en-GB" sz="1600" dirty="0">
                <a:sym typeface="Wingdings" panose="05000000000000000000" pitchFamily="2" charset="2"/>
              </a:rPr>
              <a:t> on weekends</a:t>
            </a:r>
            <a:endParaRPr lang="en-US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7307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40D3CB1-60FB-44E7-A807-4460AFAD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431"/>
            <a:ext cx="10515600" cy="726137"/>
          </a:xfrm>
        </p:spPr>
        <p:txBody>
          <a:bodyPr/>
          <a:lstStyle/>
          <a:p>
            <a:pPr algn="ctr"/>
            <a:r>
              <a:rPr lang="en-US" sz="2800" dirty="0" err="1"/>
              <a:t>DEMographic</a:t>
            </a:r>
            <a:r>
              <a:rPr lang="en-US" sz="2800" dirty="0"/>
              <a:t> data graphs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AE5A9-C9EE-4D23-9586-528203CA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Traffic accidents data analysis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15162-EA7B-4AF6-9C08-B145E8FA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5D6B1-EADC-9B85-C299-F97770F93381}"/>
              </a:ext>
            </a:extLst>
          </p:cNvPr>
          <p:cNvSpPr txBox="1"/>
          <p:nvPr/>
        </p:nvSpPr>
        <p:spPr>
          <a:xfrm>
            <a:off x="6666226" y="4392384"/>
            <a:ext cx="48367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ym typeface="Wingdings" panose="05000000000000000000" pitchFamily="2" charset="2"/>
              </a:rPr>
              <a:t>Overall</a:t>
            </a:r>
            <a:r>
              <a:rPr lang="en-US" sz="1400" b="1" dirty="0">
                <a:sym typeface="Wingdings" panose="05000000000000000000" pitchFamily="2" charset="2"/>
              </a:rPr>
              <a:t> </a:t>
            </a:r>
            <a:r>
              <a:rPr lang="en-US" sz="1400" dirty="0">
                <a:sym typeface="Wingdings" panose="05000000000000000000" pitchFamily="2" charset="2"/>
              </a:rPr>
              <a:t>Experience of driver  5 – 10 years</a:t>
            </a:r>
            <a:r>
              <a:rPr lang="en-US" sz="1400" b="1" dirty="0">
                <a:sym typeface="Wingdings" panose="05000000000000000000" pitchFamily="2" charset="2"/>
              </a:rPr>
              <a:t>  I</a:t>
            </a:r>
            <a:r>
              <a:rPr lang="en-US" sz="1400" b="1" dirty="0"/>
              <a:t>ncreased </a:t>
            </a:r>
            <a:r>
              <a:rPr lang="en-US" sz="1400" dirty="0"/>
              <a:t>accident appearance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ym typeface="Wingdings" panose="05000000000000000000" pitchFamily="2" charset="2"/>
              </a:rPr>
              <a:t>Drivers</a:t>
            </a:r>
            <a:r>
              <a:rPr lang="en-US" sz="1400" dirty="0">
                <a:sym typeface="Wingdings" panose="05000000000000000000" pitchFamily="2" charset="2"/>
              </a:rPr>
              <a:t> in the above group </a:t>
            </a:r>
            <a:r>
              <a:rPr lang="en-US" sz="1400" b="1" dirty="0">
                <a:sym typeface="Wingdings" panose="05000000000000000000" pitchFamily="2" charset="2"/>
              </a:rPr>
              <a:t> Defy </a:t>
            </a:r>
            <a:r>
              <a:rPr lang="en-US" sz="1400" dirty="0">
                <a:sym typeface="Wingdings" panose="05000000000000000000" pitchFamily="2" charset="2"/>
              </a:rPr>
              <a:t>basic driving </a:t>
            </a:r>
            <a:r>
              <a:rPr lang="en-US" sz="1400" b="1" dirty="0">
                <a:sym typeface="Wingdings" panose="05000000000000000000" pitchFamily="2" charset="2"/>
              </a:rPr>
              <a:t>rules</a:t>
            </a:r>
            <a:r>
              <a:rPr lang="en-US" sz="1400" dirty="0">
                <a:sym typeface="Wingdings" panose="05000000000000000000" pitchFamily="2" charset="2"/>
              </a:rPr>
              <a:t> / Become </a:t>
            </a:r>
            <a:r>
              <a:rPr lang="en-US" sz="1400" b="1" dirty="0">
                <a:sym typeface="Wingdings" panose="05000000000000000000" pitchFamily="2" charset="2"/>
              </a:rPr>
              <a:t>careless  </a:t>
            </a:r>
            <a:r>
              <a:rPr lang="en-US" sz="1400" dirty="0">
                <a:sym typeface="Wingdings" panose="05000000000000000000" pitchFamily="2" charset="2"/>
              </a:rPr>
              <a:t>They become </a:t>
            </a:r>
            <a:r>
              <a:rPr lang="en-US" sz="1400" b="1" dirty="0">
                <a:sym typeface="Wingdings" panose="05000000000000000000" pitchFamily="2" charset="2"/>
              </a:rPr>
              <a:t>overconfident</a:t>
            </a:r>
            <a:r>
              <a:rPr lang="en-US" sz="1400" dirty="0">
                <a:sym typeface="Wingdings" panose="05000000000000000000" pitchFamily="2" charset="2"/>
              </a:rPr>
              <a:t> with their driving skills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091A3-0823-9E35-49BD-628754AC7D3C}"/>
              </a:ext>
            </a:extLst>
          </p:cNvPr>
          <p:cNvSpPr txBox="1"/>
          <p:nvPr/>
        </p:nvSpPr>
        <p:spPr>
          <a:xfrm>
            <a:off x="964153" y="4496348"/>
            <a:ext cx="52021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/>
              <a:t>63 %</a:t>
            </a:r>
            <a:r>
              <a:rPr lang="en-US" sz="1400" dirty="0"/>
              <a:t> of the total </a:t>
            </a:r>
            <a:r>
              <a:rPr lang="en-US" sz="1400" b="1" dirty="0"/>
              <a:t>number of accidents </a:t>
            </a:r>
            <a:r>
              <a:rPr lang="en-US" sz="1400" dirty="0">
                <a:sym typeface="Wingdings" panose="05000000000000000000" pitchFamily="2" charset="2"/>
              </a:rPr>
              <a:t> Drivers appear to have an </a:t>
            </a:r>
            <a:r>
              <a:rPr lang="en-US" sz="1400" b="1" dirty="0">
                <a:sym typeface="Wingdings" panose="05000000000000000000" pitchFamily="2" charset="2"/>
              </a:rPr>
              <a:t>education level</a:t>
            </a:r>
            <a:r>
              <a:rPr lang="el-GR" sz="1400" b="1" dirty="0">
                <a:sym typeface="Wingdings" panose="05000000000000000000" pitchFamily="2" charset="2"/>
              </a:rPr>
              <a:t> </a:t>
            </a:r>
            <a:r>
              <a:rPr lang="en-US" sz="1400" b="1" dirty="0">
                <a:sym typeface="Wingdings" panose="05000000000000000000" pitchFamily="2" charset="2"/>
              </a:rPr>
              <a:t>of Junior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b="1" dirty="0">
                <a:sym typeface="Wingdings" panose="05000000000000000000" pitchFamily="2" charset="2"/>
              </a:rPr>
              <a:t>high school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b="1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ym typeface="Wingdings" panose="05000000000000000000" pitchFamily="2" charset="2"/>
              </a:rPr>
              <a:t>12 % </a:t>
            </a:r>
            <a:r>
              <a:rPr lang="en-US" sz="1400" dirty="0"/>
              <a:t>of the total </a:t>
            </a:r>
            <a:r>
              <a:rPr lang="en-US" sz="1400" b="1" dirty="0"/>
              <a:t>number of accidents  </a:t>
            </a:r>
            <a:r>
              <a:rPr lang="en-US" sz="1400" dirty="0">
                <a:sym typeface="Wingdings" panose="05000000000000000000" pitchFamily="2" charset="2"/>
              </a:rPr>
              <a:t> Drivers have graduated from </a:t>
            </a:r>
            <a:r>
              <a:rPr lang="en-US" sz="1400" b="1" dirty="0">
                <a:sym typeface="Wingdings" panose="05000000000000000000" pitchFamily="2" charset="2"/>
              </a:rPr>
              <a:t>high school </a:t>
            </a:r>
            <a:r>
              <a:rPr lang="en-US" sz="1400" dirty="0">
                <a:sym typeface="Wingdings" panose="05000000000000000000" pitchFamily="2" charset="2"/>
              </a:rPr>
              <a:t>and </a:t>
            </a:r>
            <a:r>
              <a:rPr lang="en-US" sz="1400" b="1" dirty="0">
                <a:sym typeface="Wingdings" panose="05000000000000000000" pitchFamily="2" charset="2"/>
              </a:rPr>
              <a:t>college </a:t>
            </a:r>
            <a:endParaRPr lang="en-GB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7523D8-B725-B292-6CF8-6416351E3719}"/>
              </a:ext>
            </a:extLst>
          </p:cNvPr>
          <p:cNvSpPr txBox="1"/>
          <p:nvPr/>
        </p:nvSpPr>
        <p:spPr>
          <a:xfrm>
            <a:off x="2375237" y="3957386"/>
            <a:ext cx="181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Insights -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A8F1F-0F93-E5F5-D9AD-6C6CAE0EAC02}"/>
              </a:ext>
            </a:extLst>
          </p:cNvPr>
          <p:cNvSpPr txBox="1"/>
          <p:nvPr/>
        </p:nvSpPr>
        <p:spPr>
          <a:xfrm>
            <a:off x="8072656" y="3963322"/>
            <a:ext cx="181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Insights - Statistics</a:t>
            </a:r>
          </a:p>
        </p:txBody>
      </p:sp>
      <p:pic>
        <p:nvPicPr>
          <p:cNvPr id="17" name="Εικόνα 16">
            <a:extLst>
              <a:ext uri="{FF2B5EF4-FFF2-40B4-BE49-F238E27FC236}">
                <a16:creationId xmlns:a16="http://schemas.microsoft.com/office/drawing/2014/main" id="{ECE5FB30-C3C9-4A09-1EAB-AA0E55C58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631" y="1553471"/>
            <a:ext cx="4668469" cy="2289821"/>
          </a:xfrm>
          <a:prstGeom prst="rect">
            <a:avLst/>
          </a:prstGeom>
        </p:spPr>
      </p:pic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21C1258E-28E9-EEE7-1247-2F4937A2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3471"/>
            <a:ext cx="5471698" cy="22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40D3CB1-60FB-44E7-A807-4460AFAD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431"/>
            <a:ext cx="10515600" cy="726137"/>
          </a:xfrm>
        </p:spPr>
        <p:txBody>
          <a:bodyPr/>
          <a:lstStyle/>
          <a:p>
            <a:pPr algn="l"/>
            <a:r>
              <a:rPr lang="en-US" sz="2800" dirty="0"/>
              <a:t>Infrastructure data graphs and accident causes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AE5A9-C9EE-4D23-9586-528203CA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Traffic accidents data analysis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15162-EA7B-4AF6-9C08-B145E8FA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6285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0894B-A4A7-A377-EBFF-C9011C27D575}"/>
              </a:ext>
            </a:extLst>
          </p:cNvPr>
          <p:cNvSpPr txBox="1"/>
          <p:nvPr/>
        </p:nvSpPr>
        <p:spPr>
          <a:xfrm>
            <a:off x="2152501" y="4121410"/>
            <a:ext cx="1812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Insights - 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3617F7-A34D-F2FD-46A2-9ABBD1A2ED85}"/>
              </a:ext>
            </a:extLst>
          </p:cNvPr>
          <p:cNvSpPr txBox="1"/>
          <p:nvPr/>
        </p:nvSpPr>
        <p:spPr>
          <a:xfrm>
            <a:off x="6541479" y="4605105"/>
            <a:ext cx="53808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Leading causes behind an accident</a:t>
            </a:r>
            <a:r>
              <a:rPr lang="en-US" sz="1400" dirty="0"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ym typeface="Wingdings" panose="05000000000000000000" pitchFamily="2" charset="2"/>
              </a:rPr>
              <a:t>33% of total accidents  Changing direction carelessly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ym typeface="Wingdings" panose="05000000000000000000" pitchFamily="2" charset="2"/>
              </a:rPr>
              <a:t>22% of total accidents  Not proper distancing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ym typeface="Wingdings" panose="05000000000000000000" pitchFamily="2" charset="2"/>
              </a:rPr>
              <a:t>12% of total accidents  Not proper vehicle priority</a:t>
            </a: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ym typeface="Wingdings" panose="05000000000000000000" pitchFamily="2" charset="2"/>
              </a:rPr>
              <a:t>Most accidents are clearly due to carelessness and not proper driving attitude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FE75AA3C-DDE7-C442-7D33-7B144F98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07367"/>
            <a:ext cx="5736507" cy="23727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382AA8-BD50-8955-BF34-BF6BF4700869}"/>
              </a:ext>
            </a:extLst>
          </p:cNvPr>
          <p:cNvSpPr txBox="1"/>
          <p:nvPr/>
        </p:nvSpPr>
        <p:spPr>
          <a:xfrm>
            <a:off x="477714" y="4605105"/>
            <a:ext cx="5380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Leading areas based on accident appearance</a:t>
            </a:r>
            <a:r>
              <a:rPr lang="en-US" sz="1400" dirty="0"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ym typeface="Wingdings" panose="05000000000000000000" pitchFamily="2" charset="2"/>
              </a:rPr>
              <a:t>Office areas  46% of total accidents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ym typeface="Wingdings" panose="05000000000000000000" pitchFamily="2" charset="2"/>
              </a:rPr>
              <a:t>Residential areas 27% of total accidents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In these areas driving is more frequent and population more dense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CE1D3-D594-9D42-425D-03958233BA96}"/>
              </a:ext>
            </a:extLst>
          </p:cNvPr>
          <p:cNvSpPr txBox="1"/>
          <p:nvPr/>
        </p:nvSpPr>
        <p:spPr>
          <a:xfrm>
            <a:off x="8225054" y="4083426"/>
            <a:ext cx="1812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/>
              <a:t>Insights - Statistics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F0FFBF4D-EBAA-91FF-9745-062F9E0BD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5" y="1526817"/>
            <a:ext cx="5148499" cy="243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0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AE5A9-C9EE-4D23-9586-528203CA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Traffic accidents data analysis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15162-EA7B-4AF6-9C08-B145E8FA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A9CB415-1A86-7A85-9E98-379AC4371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940" y="2822331"/>
            <a:ext cx="1545692" cy="2159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DC1286-2F98-CBF9-C841-3C543353A318}"/>
              </a:ext>
            </a:extLst>
          </p:cNvPr>
          <p:cNvSpPr txBox="1"/>
          <p:nvPr/>
        </p:nvSpPr>
        <p:spPr>
          <a:xfrm>
            <a:off x="9821914" y="2389864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 shape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E134C-8C75-1EB2-600F-B18C0627D7F5}"/>
              </a:ext>
            </a:extLst>
          </p:cNvPr>
          <p:cNvSpPr txBox="1"/>
          <p:nvPr/>
        </p:nvSpPr>
        <p:spPr>
          <a:xfrm>
            <a:off x="2045930" y="4334741"/>
            <a:ext cx="213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Insights -Statistics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56A29-33B1-E17A-1F93-9DA3AEFA5F09}"/>
              </a:ext>
            </a:extLst>
          </p:cNvPr>
          <p:cNvSpPr txBox="1"/>
          <p:nvPr/>
        </p:nvSpPr>
        <p:spPr>
          <a:xfrm>
            <a:off x="1019907" y="4850805"/>
            <a:ext cx="45368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/>
              <a:t>Leading junctions based on accident appearance</a:t>
            </a:r>
            <a:r>
              <a:rPr lang="en-US" sz="1400" dirty="0">
                <a:sym typeface="Wingdings" panose="05000000000000000000" pitchFamily="2" charset="2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ym typeface="Wingdings" panose="05000000000000000000" pitchFamily="2" charset="2"/>
              </a:rPr>
              <a:t>Y shaped junctions  42% of total accidents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ym typeface="Wingdings" panose="05000000000000000000" pitchFamily="2" charset="2"/>
              </a:rPr>
              <a:t>No junction 36% of total accidents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1400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>
                <a:sym typeface="Wingdings" panose="05000000000000000000" pitchFamily="2" charset="2"/>
              </a:rPr>
              <a:t>Crossings  20% of total accidents</a:t>
            </a:r>
          </a:p>
          <a:p>
            <a:pPr lvl="1"/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Title 30">
            <a:extLst>
              <a:ext uri="{FF2B5EF4-FFF2-40B4-BE49-F238E27FC236}">
                <a16:creationId xmlns:a16="http://schemas.microsoft.com/office/drawing/2014/main" id="{79A3755A-FCA2-0AB5-F9CC-19C119232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9763"/>
            <a:ext cx="10515600" cy="727075"/>
          </a:xfrm>
        </p:spPr>
        <p:txBody>
          <a:bodyPr/>
          <a:lstStyle/>
          <a:p>
            <a:pPr algn="l"/>
            <a:r>
              <a:rPr lang="en-US" sz="2800" dirty="0"/>
              <a:t>Infrastructure data graphs and accident causes</a:t>
            </a: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1A955D87-FAE1-FE12-E7DC-224F9A41C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485" y="2822331"/>
            <a:ext cx="2760083" cy="2096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68F8C-6F3C-4338-C36C-4B0E3B49DAD6}"/>
              </a:ext>
            </a:extLst>
          </p:cNvPr>
          <p:cNvSpPr txBox="1"/>
          <p:nvPr/>
        </p:nvSpPr>
        <p:spPr>
          <a:xfrm>
            <a:off x="6680942" y="2373101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Y shape</a:t>
            </a:r>
            <a:endParaRPr lang="en-GB" sz="1600" b="1" dirty="0"/>
          </a:p>
        </p:txBody>
      </p:sp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7EFB749D-A2C5-7E71-F3A8-D43F7A56E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53314"/>
            <a:ext cx="4282362" cy="253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5CC0C496-FD8A-42BF-932F-4FD62E56F269}" vid="{DBEAE538-0105-45CF-A6D4-E0B303E187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279BBA1-1277-4614-8DDE-B2EB227512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EF380A-18DE-4A59-8A28-3F29B5D010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2AF5DA8-6387-4138-BF96-B65D39F2FC21}">
  <ds:schemaRefs>
    <ds:schemaRef ds:uri="230e9df3-be65-4c73-a93b-d1236ebd677e"/>
    <ds:schemaRef ds:uri="http://purl.org/dc/elements/1.1/"/>
    <ds:schemaRef ds:uri="http://schemas.openxmlformats.org/package/2006/metadata/core-properties"/>
    <ds:schemaRef ds:uri="http://schemas.microsoft.com/sharepoint/v3"/>
    <ds:schemaRef ds:uri="16c05727-aa75-4e4a-9b5f-8a80a1165891"/>
    <ds:schemaRef ds:uri="http://www.w3.org/XML/1998/namespace"/>
    <ds:schemaRef ds:uri="http://schemas.microsoft.com/office/2006/documentManagement/types"/>
    <ds:schemaRef ds:uri="71af3243-3dd4-4a8d-8c0d-dd76da1f02a5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649</Words>
  <Application>Microsoft Office PowerPoint</Application>
  <PresentationFormat>Ευρεία οθόνη</PresentationFormat>
  <Paragraphs>113</Paragraphs>
  <Slides>11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9" baseType="lpstr">
      <vt:lpstr>Arial</vt:lpstr>
      <vt:lpstr>Calibri</vt:lpstr>
      <vt:lpstr>Courier New</vt:lpstr>
      <vt:lpstr>Segoe UI</vt:lpstr>
      <vt:lpstr>Segoe UI Light</vt:lpstr>
      <vt:lpstr>-webkit-standard</vt:lpstr>
      <vt:lpstr>Wingdings</vt:lpstr>
      <vt:lpstr>Office Theme</vt:lpstr>
      <vt:lpstr>Traffic accidents data analysis</vt:lpstr>
      <vt:lpstr> CONTENTS</vt:lpstr>
      <vt:lpstr>Introduction</vt:lpstr>
      <vt:lpstr>About ADDIS ABABA</vt:lpstr>
      <vt:lpstr>ABOUT DATASET</vt:lpstr>
      <vt:lpstr>ACCIDENT DATA GRAPHS</vt:lpstr>
      <vt:lpstr>DEMographic data graphs</vt:lpstr>
      <vt:lpstr>Infrastructure data graphs and accident causes</vt:lpstr>
      <vt:lpstr>Infrastructure data graphs and accident causes</vt:lpstr>
      <vt:lpstr>OUR Proposals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accidents data analysis</dc:title>
  <dc:creator/>
  <cp:lastModifiedBy/>
  <cp:revision>1</cp:revision>
  <dcterms:created xsi:type="dcterms:W3CDTF">2021-05-30T14:58:49Z</dcterms:created>
  <dcterms:modified xsi:type="dcterms:W3CDTF">2024-06-19T19:02:51Z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